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92" r:id="rId5"/>
    <p:sldId id="382" r:id="rId6"/>
    <p:sldId id="411" r:id="rId7"/>
    <p:sldId id="412" r:id="rId8"/>
    <p:sldId id="413"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7" autoAdjust="0"/>
    <p:restoredTop sz="80259" autoAdjust="0"/>
  </p:normalViewPr>
  <p:slideViewPr>
    <p:cSldViewPr snapToGrid="0">
      <p:cViewPr varScale="1">
        <p:scale>
          <a:sx n="91" d="100"/>
          <a:sy n="91" d="100"/>
        </p:scale>
        <p:origin x="948"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51802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6931" y="2175028"/>
            <a:ext cx="12251266" cy="933931"/>
          </a:xfrm>
        </p:spPr>
        <p:txBody>
          <a:bodyPr/>
          <a:lstStyle/>
          <a:p>
            <a:pPr algn="ctr" eaLnBrk="1" hangingPunct="1">
              <a:lnSpc>
                <a:spcPct val="100000"/>
              </a:lnSpc>
            </a:pPr>
            <a:r>
              <a:rPr lang="en-US" altLang="zh-CN" sz="4800" dirty="0"/>
              <a:t>Discussion on AI based positioning </a:t>
            </a:r>
            <a:endParaRPr lang="en-GB" altLang="en-US" sz="40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599577" y="4286774"/>
            <a:ext cx="8992845" cy="109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altLang="en-US" sz="3200" dirty="0"/>
              <a:t>SA2#165</a:t>
            </a:r>
          </a:p>
          <a:p>
            <a:pPr algn="ctr" eaLnBrk="1" hangingPunct="1"/>
            <a:r>
              <a:rPr lang="en-GB" altLang="en-US" sz="3200" dirty="0"/>
              <a:t>vivo</a:t>
            </a:r>
          </a:p>
        </p:txBody>
      </p:sp>
      <p:sp>
        <p:nvSpPr>
          <p:cNvPr id="2" name="矩形 1">
            <a:extLst>
              <a:ext uri="{FF2B5EF4-FFF2-40B4-BE49-F238E27FC236}">
                <a16:creationId xmlns:a16="http://schemas.microsoft.com/office/drawing/2014/main" id="{9F481AF0-F722-4BA3-A737-CAA97F39FD0F}"/>
              </a:ext>
            </a:extLst>
          </p:cNvPr>
          <p:cNvSpPr/>
          <p:nvPr/>
        </p:nvSpPr>
        <p:spPr>
          <a:xfrm>
            <a:off x="8171042" y="311947"/>
            <a:ext cx="1441420" cy="369332"/>
          </a:xfrm>
          <a:prstGeom prst="rect">
            <a:avLst/>
          </a:prstGeom>
        </p:spPr>
        <p:txBody>
          <a:bodyPr wrap="none">
            <a:spAutoFit/>
          </a:bodyPr>
          <a:lstStyle/>
          <a:p>
            <a:r>
              <a:rPr lang="en-US" altLang="zh-CN" dirty="0"/>
              <a:t>S2-2409673</a:t>
            </a:r>
            <a:endParaRPr lang="zh-CN" altLang="en-US" dirty="0"/>
          </a:p>
        </p:txBody>
      </p:sp>
    </p:spTree>
    <p:extLst>
      <p:ext uri="{BB962C8B-B14F-4D97-AF65-F5344CB8AC3E}">
        <p14:creationId xmlns:p14="http://schemas.microsoft.com/office/powerpoint/2010/main" val="211093424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Background</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1261501"/>
            <a:ext cx="11906055" cy="5181632"/>
          </a:xfrm>
        </p:spPr>
        <p:txBody>
          <a:bodyPr/>
          <a:lstStyle/>
          <a:p>
            <a:pPr>
              <a:lnSpc>
                <a:spcPct val="100000"/>
              </a:lnSpc>
              <a:spcBef>
                <a:spcPts val="600"/>
              </a:spcBef>
              <a:spcAft>
                <a:spcPts val="1200"/>
              </a:spcAft>
            </a:pPr>
            <a:r>
              <a:rPr lang="en-GB" altLang="zh-CN" sz="2200" dirty="0">
                <a:latin typeface="Calibri" panose="020F0502020204030204" pitchFamily="34" charset="0"/>
                <a:cs typeface="Calibri" panose="020F0502020204030204" pitchFamily="34" charset="0"/>
              </a:rPr>
              <a:t>The following editor’s note is captured in TS 23.288(CR#1164) for LMF-based AI/ML positioning:</a:t>
            </a:r>
          </a:p>
          <a:p>
            <a:pPr marL="0" indent="0">
              <a:lnSpc>
                <a:spcPct val="100000"/>
              </a:lnSpc>
              <a:spcBef>
                <a:spcPts val="600"/>
              </a:spcBef>
              <a:spcAft>
                <a:spcPts val="1200"/>
              </a:spcAft>
              <a:buNone/>
            </a:pPr>
            <a:r>
              <a:rPr lang="en-GB" sz="1800" i="1" dirty="0">
                <a:solidFill>
                  <a:srgbClr val="FF0000"/>
                </a:solidFill>
                <a:effectLst/>
                <a:latin typeface="Times New Roman" panose="02020603050405020304" pitchFamily="18" charset="0"/>
                <a:ea typeface="宋体" panose="02010600030101010101" pitchFamily="2" charset="-122"/>
              </a:rPr>
              <a:t>Editor’s Note: How to indicate </a:t>
            </a:r>
            <a:r>
              <a:rPr lang="en-US" sz="1800" i="1" dirty="0">
                <a:solidFill>
                  <a:srgbClr val="FF0000"/>
                </a:solidFill>
                <a:effectLst/>
                <a:latin typeface="Times New Roman" panose="02020603050405020304" pitchFamily="18" charset="0"/>
                <a:ea typeface="宋体" panose="02010600030101010101" pitchFamily="2" charset="-122"/>
              </a:rPr>
              <a:t>supporting model training for the </a:t>
            </a:r>
            <a:r>
              <a:rPr lang="en-GB" sz="1800" i="1" dirty="0">
                <a:solidFill>
                  <a:srgbClr val="FF0000"/>
                </a:solidFill>
                <a:effectLst/>
                <a:latin typeface="Times New Roman" panose="02020603050405020304" pitchFamily="18" charset="0"/>
                <a:ea typeface="等线" panose="02010600030101010101" pitchFamily="2" charset="-122"/>
              </a:rPr>
              <a:t>LMF-based </a:t>
            </a:r>
            <a:r>
              <a:rPr lang="en-US" sz="1800" i="1" dirty="0">
                <a:solidFill>
                  <a:srgbClr val="FF0000"/>
                </a:solidFill>
                <a:effectLst/>
                <a:latin typeface="Times New Roman" panose="02020603050405020304" pitchFamily="18" charset="0"/>
                <a:ea typeface="宋体" panose="02010600030101010101" pitchFamily="2" charset="-122"/>
              </a:rPr>
              <a:t>AI/ML positioning as defined in TS 23.273[39] by the MTLF to NRF, e.g., using a specific analytics ID or a new indication is FFS.</a:t>
            </a:r>
          </a:p>
          <a:p>
            <a:pPr>
              <a:lnSpc>
                <a:spcPct val="100000"/>
              </a:lnSpc>
              <a:spcBef>
                <a:spcPts val="600"/>
              </a:spcBef>
              <a:spcAft>
                <a:spcPts val="1200"/>
              </a:spcAft>
            </a:pPr>
            <a:endParaRPr lang="en-US" altLang="zh-CN" sz="2200" i="1" dirty="0">
              <a:solidFill>
                <a:srgbClr val="C00000"/>
              </a:solidFill>
              <a:latin typeface="Times New Roman" panose="02020603050405020304" pitchFamily="18" charset="0"/>
              <a:cs typeface="Times New Roman" panose="02020603050405020304" pitchFamily="18" charset="0"/>
            </a:endParaRPr>
          </a:p>
          <a:p>
            <a:pPr>
              <a:lnSpc>
                <a:spcPct val="100000"/>
              </a:lnSpc>
              <a:spcBef>
                <a:spcPts val="600"/>
              </a:spcBef>
              <a:spcAft>
                <a:spcPts val="1200"/>
              </a:spcAft>
            </a:pPr>
            <a:r>
              <a:rPr lang="en-US" altLang="zh-CN" sz="2200" dirty="0">
                <a:latin typeface="Calibri" panose="020F0502020204030204" pitchFamily="34" charset="0"/>
                <a:cs typeface="Calibri" panose="020F0502020204030204" pitchFamily="34" charset="0"/>
              </a:rPr>
              <a:t>Here discusses two options for MTLF to indicate supporting model training to NRF :</a:t>
            </a:r>
          </a:p>
          <a:p>
            <a:pPr marL="914400" lvl="2" indent="0">
              <a:lnSpc>
                <a:spcPct val="100000"/>
              </a:lnSpc>
              <a:spcBef>
                <a:spcPts val="1200"/>
              </a:spcBef>
              <a:spcAft>
                <a:spcPts val="1200"/>
              </a:spcAft>
              <a:buNone/>
            </a:pPr>
            <a:r>
              <a:rPr lang="en-US" altLang="zh-CN" dirty="0">
                <a:latin typeface="Calibri" panose="020F0502020204030204" pitchFamily="34" charset="0"/>
                <a:cs typeface="Calibri" panose="020F0502020204030204" pitchFamily="34" charset="0"/>
              </a:rPr>
              <a:t>Option 1:</a:t>
            </a:r>
            <a:r>
              <a:rPr lang="zh-CN" altLang="en-US" dirty="0">
                <a:latin typeface="Calibri" panose="020F0502020204030204" pitchFamily="34" charset="0"/>
                <a:cs typeface="Calibri" panose="020F0502020204030204" pitchFamily="34" charset="0"/>
              </a:rPr>
              <a:t> </a:t>
            </a:r>
            <a:r>
              <a:rPr lang="en-US" altLang="zh-CN" dirty="0">
                <a:latin typeface="Calibri" panose="020F0502020204030204" pitchFamily="34" charset="0"/>
                <a:cs typeface="Calibri" panose="020F0502020204030204" pitchFamily="34" charset="0"/>
              </a:rPr>
              <a:t>New analytics ID (</a:t>
            </a:r>
            <a:r>
              <a:rPr lang="en-US" altLang="zh-CN" dirty="0" err="1">
                <a:latin typeface="Calibri" panose="020F0502020204030204" pitchFamily="34" charset="0"/>
                <a:cs typeface="Calibri" panose="020F0502020204030204" pitchFamily="34" charset="0"/>
              </a:rPr>
              <a:t>e.g</a:t>
            </a:r>
            <a:r>
              <a:rPr lang="en-US" altLang="zh-CN" dirty="0">
                <a:latin typeface="Calibri" panose="020F0502020204030204" pitchFamily="34" charset="0"/>
                <a:cs typeface="Calibri" panose="020F0502020204030204" pitchFamily="34" charset="0"/>
              </a:rPr>
              <a:t> LMF side AI based positioning)</a:t>
            </a:r>
          </a:p>
          <a:p>
            <a:pPr marL="914400" lvl="2" indent="0">
              <a:lnSpc>
                <a:spcPct val="100000"/>
              </a:lnSpc>
              <a:spcBef>
                <a:spcPts val="1200"/>
              </a:spcBef>
              <a:spcAft>
                <a:spcPts val="1200"/>
              </a:spcAft>
              <a:buNone/>
            </a:pPr>
            <a:r>
              <a:rPr lang="en-US" altLang="zh-CN" dirty="0">
                <a:latin typeface="Calibri" panose="020F0502020204030204" pitchFamily="34" charset="0"/>
                <a:cs typeface="Calibri" panose="020F0502020204030204" pitchFamily="34" charset="0"/>
              </a:rPr>
              <a:t>Option 2: New </a:t>
            </a:r>
            <a:r>
              <a:rPr lang="en-US" altLang="zh-CN" sz="2200" dirty="0">
                <a:latin typeface="Calibri" panose="020F0502020204030204" pitchFamily="34" charset="0"/>
                <a:cs typeface="Calibri" panose="020F0502020204030204" pitchFamily="34" charset="0"/>
              </a:rPr>
              <a:t>indication to indicate supporting model training to NRF </a:t>
            </a:r>
          </a:p>
        </p:txBody>
      </p:sp>
    </p:spTree>
    <p:extLst>
      <p:ext uri="{BB962C8B-B14F-4D97-AF65-F5344CB8AC3E}">
        <p14:creationId xmlns:p14="http://schemas.microsoft.com/office/powerpoint/2010/main" val="169351803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Option 1: new analytics ID</a:t>
            </a:r>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42972" y="1066574"/>
            <a:ext cx="11906055" cy="5685917"/>
          </a:xfrm>
        </p:spPr>
        <p:txBody>
          <a:bodyPr/>
          <a:lstStyle/>
          <a:p>
            <a:pPr>
              <a:lnSpc>
                <a:spcPct val="100000"/>
              </a:lnSpc>
              <a:spcBef>
                <a:spcPts val="600"/>
              </a:spcBef>
              <a:spcAft>
                <a:spcPts val="1200"/>
              </a:spcAft>
            </a:pPr>
            <a:r>
              <a:rPr lang="en-GB" altLang="zh-CN" sz="2400" dirty="0">
                <a:latin typeface="Calibri" panose="020F0502020204030204" pitchFamily="34" charset="0"/>
                <a:cs typeface="Calibri" panose="020F0502020204030204" pitchFamily="34" charset="0"/>
                <a:sym typeface="Wingdings" panose="05000000000000000000" pitchFamily="2" charset="2"/>
              </a:rPr>
              <a:t>Observation:</a:t>
            </a:r>
          </a:p>
          <a:p>
            <a:pPr lvl="1">
              <a:lnSpc>
                <a:spcPct val="100000"/>
              </a:lnSpc>
              <a:spcBef>
                <a:spcPts val="600"/>
              </a:spcBef>
              <a:spcAft>
                <a:spcPts val="1200"/>
              </a:spcAft>
            </a:pPr>
            <a:r>
              <a:rPr lang="en-GB" altLang="zh-CN" sz="1400" dirty="0">
                <a:latin typeface="Calibri" panose="020F0502020204030204" pitchFamily="34" charset="0"/>
                <a:cs typeface="Calibri" panose="020F0502020204030204" pitchFamily="34" charset="0"/>
                <a:sym typeface="Wingdings" panose="05000000000000000000" pitchFamily="2" charset="2"/>
              </a:rPr>
              <a:t>Same as other existing analytics IDs (e.g. OSE, NF load information…), if an MTLF supports </a:t>
            </a:r>
            <a:r>
              <a:rPr lang="en-US" altLang="zh-CN" sz="1400" dirty="0">
                <a:latin typeface="Calibri" panose="020F0502020204030204" pitchFamily="34" charset="0"/>
                <a:cs typeface="Calibri" panose="020F0502020204030204" pitchFamily="34" charset="0"/>
                <a:sym typeface="Wingdings" panose="05000000000000000000" pitchFamily="2" charset="2"/>
              </a:rPr>
              <a:t>ML model training for AI positioning, it </a:t>
            </a:r>
            <a:r>
              <a:rPr lang="en-GB" altLang="zh-CN" sz="1400" dirty="0">
                <a:latin typeface="Calibri" panose="020F0502020204030204" pitchFamily="34" charset="0"/>
                <a:cs typeface="Calibri" panose="020F0502020204030204" pitchFamily="34" charset="0"/>
                <a:sym typeface="Wingdings" panose="05000000000000000000" pitchFamily="2" charset="2"/>
              </a:rPr>
              <a:t>will register to NRF in its NF profile still using analytics ID but with a new value (e.g. analytics ID=LMF side AI based positioning )</a:t>
            </a:r>
            <a:r>
              <a:rPr lang="en-US" altLang="zh-CN" sz="1400" dirty="0">
                <a:latin typeface="Calibri" panose="020F0502020204030204" pitchFamily="34" charset="0"/>
                <a:cs typeface="Calibri" panose="020F0502020204030204" pitchFamily="34" charset="0"/>
                <a:sym typeface="Wingdings" panose="05000000000000000000" pitchFamily="2" charset="2"/>
              </a:rPr>
              <a:t>.</a:t>
            </a:r>
          </a:p>
          <a:p>
            <a:pPr lvl="1">
              <a:lnSpc>
                <a:spcPct val="100000"/>
              </a:lnSpc>
              <a:spcBef>
                <a:spcPts val="600"/>
              </a:spcBef>
              <a:spcAft>
                <a:spcPts val="1200"/>
              </a:spcAft>
            </a:pPr>
            <a:r>
              <a:rPr lang="en-US" altLang="zh-CN" sz="1400" dirty="0">
                <a:latin typeface="Calibri" panose="020F0502020204030204" pitchFamily="34" charset="0"/>
                <a:cs typeface="Calibri" panose="020F0502020204030204" pitchFamily="34" charset="0"/>
                <a:sym typeface="Wingdings" panose="05000000000000000000" pitchFamily="2" charset="2"/>
              </a:rPr>
              <a:t>the LMF uses analytics ID=</a:t>
            </a:r>
            <a:r>
              <a:rPr lang="en-GB" altLang="zh-CN" sz="1400" dirty="0">
                <a:latin typeface="Calibri" panose="020F0502020204030204" pitchFamily="34" charset="0"/>
                <a:cs typeface="Calibri" panose="020F0502020204030204" pitchFamily="34" charset="0"/>
                <a:sym typeface="Wingdings" panose="05000000000000000000" pitchFamily="2" charset="2"/>
              </a:rPr>
              <a:t> LMF side AI based positioning to discover MTLF supporting </a:t>
            </a:r>
            <a:r>
              <a:rPr lang="en-US" altLang="zh-CN" sz="1400" dirty="0">
                <a:latin typeface="Calibri" panose="020F0502020204030204" pitchFamily="34" charset="0"/>
                <a:cs typeface="Calibri" panose="020F0502020204030204" pitchFamily="34" charset="0"/>
                <a:sym typeface="Wingdings" panose="05000000000000000000" pitchFamily="2" charset="2"/>
              </a:rPr>
              <a:t>ML model training for AI positioning, and to retrieve ML model from the MTLF.</a:t>
            </a:r>
          </a:p>
          <a:p>
            <a:pPr lvl="1">
              <a:lnSpc>
                <a:spcPct val="100000"/>
              </a:lnSpc>
              <a:spcBef>
                <a:spcPts val="600"/>
              </a:spcBef>
              <a:spcAft>
                <a:spcPts val="1200"/>
              </a:spcAft>
            </a:pPr>
            <a:r>
              <a:rPr lang="en-US" altLang="zh-CN" sz="1400" dirty="0">
                <a:latin typeface="Calibri" panose="020F0502020204030204" pitchFamily="34" charset="0"/>
                <a:cs typeface="Calibri" panose="020F0502020204030204" pitchFamily="34" charset="0"/>
                <a:sym typeface="Wingdings" panose="05000000000000000000" pitchFamily="2" charset="2"/>
              </a:rPr>
              <a:t> however, this new </a:t>
            </a:r>
            <a:r>
              <a:rPr lang="en-GB" altLang="zh-CN" sz="1400" dirty="0">
                <a:latin typeface="Calibri" panose="020F0502020204030204" pitchFamily="34" charset="0"/>
                <a:cs typeface="Calibri" panose="020F0502020204030204" pitchFamily="34" charset="0"/>
                <a:sym typeface="Wingdings" panose="05000000000000000000" pitchFamily="2" charset="2"/>
              </a:rPr>
              <a:t>analytics ID=</a:t>
            </a:r>
            <a:r>
              <a:rPr lang="en-US" altLang="zh-CN" sz="1400" dirty="0">
                <a:latin typeface="Calibri" panose="020F0502020204030204" pitchFamily="34" charset="0"/>
                <a:cs typeface="Calibri" panose="020F0502020204030204" pitchFamily="34" charset="0"/>
                <a:sym typeface="Wingdings" panose="05000000000000000000" pitchFamily="2" charset="2"/>
              </a:rPr>
              <a:t>“</a:t>
            </a:r>
            <a:r>
              <a:rPr lang="en-GB" altLang="zh-CN" sz="1400" dirty="0">
                <a:latin typeface="Calibri" panose="020F0502020204030204" pitchFamily="34" charset="0"/>
                <a:cs typeface="Calibri" panose="020F0502020204030204" pitchFamily="34" charset="0"/>
                <a:sym typeface="Wingdings" panose="05000000000000000000" pitchFamily="2" charset="2"/>
              </a:rPr>
              <a:t>LMF side AI based positioning “ has different meaning as the other ones, the related model retrieved from MTLF is not analytics generating in </a:t>
            </a:r>
            <a:r>
              <a:rPr lang="en-GB" altLang="zh-CN" sz="1400" dirty="0" err="1">
                <a:latin typeface="Calibri" panose="020F0502020204030204" pitchFamily="34" charset="0"/>
                <a:cs typeface="Calibri" panose="020F0502020204030204" pitchFamily="34" charset="0"/>
                <a:sym typeface="Wingdings" panose="05000000000000000000" pitchFamily="2" charset="2"/>
              </a:rPr>
              <a:t>AnLF</a:t>
            </a:r>
            <a:r>
              <a:rPr lang="en-GB" altLang="zh-CN" sz="1400" dirty="0">
                <a:latin typeface="Calibri" panose="020F0502020204030204" pitchFamily="34" charset="0"/>
                <a:cs typeface="Calibri" panose="020F0502020204030204" pitchFamily="34" charset="0"/>
                <a:sym typeface="Wingdings" panose="05000000000000000000" pitchFamily="2" charset="2"/>
              </a:rPr>
              <a:t>, but only for UE location calculation in LMF</a:t>
            </a:r>
            <a:r>
              <a:rPr lang="en-US" altLang="zh-CN" sz="1400" dirty="0">
                <a:latin typeface="Calibri" panose="020F0502020204030204" pitchFamily="34" charset="0"/>
                <a:cs typeface="Calibri" panose="020F0502020204030204" pitchFamily="34" charset="0"/>
                <a:sym typeface="Wingdings" panose="05000000000000000000" pitchFamily="2" charset="2"/>
              </a:rPr>
              <a:t>.</a:t>
            </a:r>
            <a:r>
              <a:rPr lang="en-GB" altLang="zh-CN" sz="1400" dirty="0">
                <a:latin typeface="Calibri" panose="020F0502020204030204" pitchFamily="34" charset="0"/>
                <a:cs typeface="Calibri" panose="020F0502020204030204" pitchFamily="34" charset="0"/>
                <a:sym typeface="Wingdings" panose="05000000000000000000" pitchFamily="2" charset="2"/>
              </a:rPr>
              <a:t> </a:t>
            </a:r>
            <a:endParaRPr lang="en-US" altLang="zh-CN" sz="1400" dirty="0">
              <a:latin typeface="Calibri" panose="020F0502020204030204" pitchFamily="34" charset="0"/>
              <a:cs typeface="Calibri" panose="020F0502020204030204" pitchFamily="34" charset="0"/>
              <a:sym typeface="Wingdings" panose="05000000000000000000" pitchFamily="2" charset="2"/>
            </a:endParaRPr>
          </a:p>
          <a:p>
            <a:pPr>
              <a:lnSpc>
                <a:spcPct val="100000"/>
              </a:lnSpc>
              <a:spcBef>
                <a:spcPts val="600"/>
              </a:spcBef>
              <a:spcAft>
                <a:spcPts val="1200"/>
              </a:spcAft>
            </a:pPr>
            <a:r>
              <a:rPr lang="en-GB" altLang="zh-CN" sz="2400" dirty="0">
                <a:latin typeface="Calibri" panose="020F0502020204030204" pitchFamily="34" charset="0"/>
                <a:cs typeface="Calibri" panose="020F0502020204030204" pitchFamily="34" charset="0"/>
                <a:sym typeface="Wingdings" panose="05000000000000000000" pitchFamily="2" charset="2"/>
              </a:rPr>
              <a:t>Evaluation:</a:t>
            </a:r>
          </a:p>
          <a:p>
            <a:pPr lvl="1">
              <a:lnSpc>
                <a:spcPct val="100000"/>
              </a:lnSpc>
              <a:spcBef>
                <a:spcPts val="600"/>
              </a:spcBef>
              <a:spcAft>
                <a:spcPts val="1200"/>
              </a:spcAft>
            </a:pPr>
            <a:r>
              <a:rPr lang="en-US" altLang="zh-CN" sz="1400" dirty="0">
                <a:latin typeface="Calibri" panose="020F0502020204030204" pitchFamily="34" charset="0"/>
                <a:cs typeface="Calibri" panose="020F0502020204030204" pitchFamily="34" charset="0"/>
                <a:sym typeface="Wingdings" panose="05000000000000000000" pitchFamily="2" charset="2"/>
              </a:rPr>
              <a:t>Since AI based positioning is different from the existing analytics which only comprise statistics and predictions, if using an analytics ID as the index to retrieve the ML model for AI positioning case, there may be logical confusion and misunderstanding.</a:t>
            </a:r>
            <a:endParaRPr lang="en-GB" altLang="zh-CN" sz="1400" dirty="0">
              <a:latin typeface="Calibri" panose="020F0502020204030204" pitchFamily="34" charset="0"/>
              <a:cs typeface="Calibri" panose="020F0502020204030204" pitchFamily="34" charset="0"/>
            </a:endParaRPr>
          </a:p>
          <a:p>
            <a:pPr marL="228600" lvl="1">
              <a:lnSpc>
                <a:spcPct val="100000"/>
              </a:lnSpc>
              <a:spcBef>
                <a:spcPts val="600"/>
              </a:spcBef>
              <a:spcAft>
                <a:spcPts val="1200"/>
              </a:spcAft>
              <a:buBlip>
                <a:blip r:embed="rId2"/>
              </a:buBlip>
            </a:pPr>
            <a:r>
              <a:rPr lang="en-GB" altLang="zh-CN" dirty="0">
                <a:latin typeface="Calibri" panose="020F0502020204030204" pitchFamily="34" charset="0"/>
                <a:cs typeface="Calibri" panose="020F0502020204030204" pitchFamily="34" charset="0"/>
                <a:sym typeface="Wingdings" panose="05000000000000000000" pitchFamily="2" charset="2"/>
              </a:rPr>
              <a:t>Main Spec impacts: </a:t>
            </a:r>
          </a:p>
          <a:p>
            <a:pPr lvl="1">
              <a:lnSpc>
                <a:spcPct val="100000"/>
              </a:lnSpc>
              <a:spcBef>
                <a:spcPts val="600"/>
              </a:spcBef>
              <a:spcAft>
                <a:spcPts val="1200"/>
              </a:spcAft>
            </a:pPr>
            <a:r>
              <a:rPr lang="en-GB" altLang="zh-CN" sz="1400" dirty="0">
                <a:latin typeface="Calibri" panose="020F0502020204030204" pitchFamily="34" charset="0"/>
                <a:cs typeface="Calibri" panose="020F0502020204030204" pitchFamily="34" charset="0"/>
                <a:sym typeface="Wingdings" panose="05000000000000000000" pitchFamily="2" charset="2"/>
              </a:rPr>
              <a:t>define a new value for analytics ID for AI positioning case, e.g. analytics ID=LMF side AI based positioning;</a:t>
            </a:r>
          </a:p>
          <a:p>
            <a:pPr lvl="1">
              <a:lnSpc>
                <a:spcPct val="100000"/>
              </a:lnSpc>
              <a:spcBef>
                <a:spcPts val="600"/>
              </a:spcBef>
              <a:spcAft>
                <a:spcPts val="1200"/>
              </a:spcAft>
            </a:pPr>
            <a:r>
              <a:rPr lang="en-GB" altLang="zh-CN" sz="1400" dirty="0">
                <a:latin typeface="Calibri" panose="020F0502020204030204" pitchFamily="34" charset="0"/>
                <a:cs typeface="Calibri" panose="020F0502020204030204" pitchFamily="34" charset="0"/>
                <a:sym typeface="Wingdings" panose="05000000000000000000" pitchFamily="2" charset="2"/>
              </a:rPr>
              <a:t>Introduce a new subclause in clause 6 to describe this analytics ID=LMF side AI based positioning, with clear clarification it is just for LMF to calculate UE location which is different from other analytics IDs. e.g. OSE, NF load information, etc.</a:t>
            </a:r>
          </a:p>
          <a:p>
            <a:pPr lvl="1">
              <a:lnSpc>
                <a:spcPct val="100000"/>
              </a:lnSpc>
              <a:spcBef>
                <a:spcPts val="600"/>
              </a:spcBef>
              <a:spcAft>
                <a:spcPts val="1200"/>
              </a:spcAft>
            </a:pPr>
            <a:endParaRPr lang="en-US" altLang="zh-CN" sz="2000"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7624084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Option 2: New indication</a:t>
            </a:r>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221063" y="1034163"/>
            <a:ext cx="11806813" cy="6922168"/>
          </a:xfrm>
        </p:spPr>
        <p:txBody>
          <a:bodyPr/>
          <a:lstStyle/>
          <a:p>
            <a:pPr>
              <a:lnSpc>
                <a:spcPct val="100000"/>
              </a:lnSpc>
              <a:spcBef>
                <a:spcPts val="600"/>
              </a:spcBef>
              <a:spcAft>
                <a:spcPts val="1200"/>
              </a:spcAft>
            </a:pPr>
            <a:r>
              <a:rPr lang="en-GB" altLang="zh-CN" sz="1800" dirty="0">
                <a:latin typeface="Calibri" panose="020F0502020204030204" pitchFamily="34" charset="0"/>
                <a:cs typeface="Calibri" panose="020F0502020204030204" pitchFamily="34" charset="0"/>
                <a:sym typeface="Wingdings" panose="05000000000000000000" pitchFamily="2" charset="2"/>
              </a:rPr>
              <a:t>Observation:</a:t>
            </a:r>
          </a:p>
          <a:p>
            <a:pPr lvl="1">
              <a:lnSpc>
                <a:spcPct val="100000"/>
              </a:lnSpc>
              <a:spcBef>
                <a:spcPts val="600"/>
              </a:spcBef>
              <a:spcAft>
                <a:spcPts val="1200"/>
              </a:spcAft>
            </a:pPr>
            <a:r>
              <a:rPr lang="en-GB" altLang="zh-CN" sz="1400" dirty="0">
                <a:latin typeface="Calibri" panose="020F0502020204030204" pitchFamily="34" charset="0"/>
                <a:cs typeface="Calibri" panose="020F0502020204030204" pitchFamily="34" charset="0"/>
                <a:sym typeface="Wingdings" panose="05000000000000000000" pitchFamily="2" charset="2"/>
              </a:rPr>
              <a:t>Apart from other analytics ID(s) if available, in case an MTLF supports </a:t>
            </a:r>
            <a:r>
              <a:rPr lang="en-US" altLang="zh-CN" sz="1400" dirty="0">
                <a:latin typeface="Calibri" panose="020F0502020204030204" pitchFamily="34" charset="0"/>
                <a:cs typeface="Calibri" panose="020F0502020204030204" pitchFamily="34" charset="0"/>
                <a:sym typeface="Wingdings" panose="05000000000000000000" pitchFamily="2" charset="2"/>
              </a:rPr>
              <a:t>ML model training for AI positioning, it </a:t>
            </a:r>
            <a:r>
              <a:rPr lang="en-GB" altLang="zh-CN" sz="1400" dirty="0">
                <a:latin typeface="Calibri" panose="020F0502020204030204" pitchFamily="34" charset="0"/>
                <a:cs typeface="Calibri" panose="020F0502020204030204" pitchFamily="34" charset="0"/>
                <a:sym typeface="Wingdings" panose="05000000000000000000" pitchFamily="2" charset="2"/>
              </a:rPr>
              <a:t>will register to NRF in its NF profile with a new indication per service(</a:t>
            </a:r>
            <a:r>
              <a:rPr lang="en-GB" altLang="zh-CN" sz="1400" dirty="0" err="1"/>
              <a:t>Nnwdaf_MLModelProvision</a:t>
            </a:r>
            <a:r>
              <a:rPr lang="en-GB" altLang="zh-CN" sz="1400" dirty="0"/>
              <a:t> service</a:t>
            </a:r>
            <a:r>
              <a:rPr lang="en-GB" altLang="zh-CN" sz="1400" dirty="0">
                <a:latin typeface="Calibri" panose="020F0502020204030204" pitchFamily="34" charset="0"/>
                <a:cs typeface="Calibri" panose="020F0502020204030204" pitchFamily="34" charset="0"/>
                <a:sym typeface="Wingdings" panose="05000000000000000000" pitchFamily="2" charset="2"/>
              </a:rPr>
              <a:t>)</a:t>
            </a:r>
            <a:r>
              <a:rPr lang="en-US" altLang="zh-CN" sz="1400" dirty="0">
                <a:latin typeface="Calibri" panose="020F0502020204030204" pitchFamily="34" charset="0"/>
                <a:cs typeface="Calibri" panose="020F0502020204030204" pitchFamily="34" charset="0"/>
                <a:sym typeface="Wingdings" panose="05000000000000000000" pitchFamily="2" charset="2"/>
              </a:rPr>
              <a:t>.</a:t>
            </a:r>
          </a:p>
          <a:p>
            <a:pPr lvl="1">
              <a:lnSpc>
                <a:spcPct val="100000"/>
              </a:lnSpc>
              <a:spcBef>
                <a:spcPts val="600"/>
              </a:spcBef>
              <a:spcAft>
                <a:spcPts val="1200"/>
              </a:spcAft>
            </a:pPr>
            <a:r>
              <a:rPr lang="en-US" altLang="zh-CN" sz="1400" dirty="0">
                <a:latin typeface="Calibri" panose="020F0502020204030204" pitchFamily="34" charset="0"/>
                <a:cs typeface="Calibri" panose="020F0502020204030204" pitchFamily="34" charset="0"/>
                <a:sym typeface="Wingdings" panose="05000000000000000000" pitchFamily="2" charset="2"/>
              </a:rPr>
              <a:t> The analytics ID IE will become from mandatory to conditional (if for analytics generation), during MTLF registration, MTLF discovery and  ML model retrieval procedures.</a:t>
            </a:r>
          </a:p>
          <a:p>
            <a:pPr lvl="1">
              <a:lnSpc>
                <a:spcPct val="100000"/>
              </a:lnSpc>
              <a:spcBef>
                <a:spcPts val="600"/>
              </a:spcBef>
              <a:spcAft>
                <a:spcPts val="1200"/>
              </a:spcAft>
            </a:pPr>
            <a:r>
              <a:rPr lang="en-GB" altLang="zh-CN" sz="1400" dirty="0">
                <a:solidFill>
                  <a:srgbClr val="FF0000"/>
                </a:solidFill>
                <a:latin typeface="Calibri" panose="020F0502020204030204" pitchFamily="34" charset="0"/>
                <a:cs typeface="Calibri" panose="020F0502020204030204" pitchFamily="34" charset="0"/>
                <a:sym typeface="Wingdings" panose="05000000000000000000" pitchFamily="2" charset="2"/>
              </a:rPr>
              <a:t>Open issue to be discussed:</a:t>
            </a:r>
            <a:r>
              <a:rPr lang="en-GB" altLang="zh-CN" sz="1400" dirty="0">
                <a:latin typeface="Calibri" panose="020F0502020204030204" pitchFamily="34" charset="0"/>
                <a:cs typeface="Calibri" panose="020F0502020204030204" pitchFamily="34" charset="0"/>
                <a:sym typeface="Wingdings" panose="05000000000000000000" pitchFamily="2" charset="2"/>
              </a:rPr>
              <a:t> in S2-2408610, Nokia ‘s paper pointed out there will be backward compatibility if introducing new indication to retrieve ML model by the LMF from the MTLF. But after some analysis, we find there may be no such issue because:</a:t>
            </a:r>
          </a:p>
          <a:p>
            <a:pPr lvl="2">
              <a:lnSpc>
                <a:spcPct val="100000"/>
              </a:lnSpc>
              <a:spcBef>
                <a:spcPts val="600"/>
              </a:spcBef>
              <a:spcAft>
                <a:spcPts val="1200"/>
              </a:spcAft>
            </a:pPr>
            <a:r>
              <a:rPr lang="en-GB" altLang="zh-CN" sz="1200" dirty="0">
                <a:latin typeface="Calibri" panose="020F0502020204030204" pitchFamily="34" charset="0"/>
                <a:cs typeface="Calibri" panose="020F0502020204030204" pitchFamily="34" charset="0"/>
                <a:sym typeface="Wingdings" panose="05000000000000000000" pitchFamily="2" charset="2"/>
              </a:rPr>
              <a:t>Rather than deleting existing functionality related to analytics IDs, R19 MTLF is just extended to support ML model training for AI positioning using this new indication.</a:t>
            </a:r>
          </a:p>
          <a:p>
            <a:pPr lvl="2">
              <a:lnSpc>
                <a:spcPct val="100000"/>
              </a:lnSpc>
              <a:spcBef>
                <a:spcPts val="600"/>
              </a:spcBef>
              <a:spcAft>
                <a:spcPts val="1200"/>
              </a:spcAft>
            </a:pPr>
            <a:r>
              <a:rPr lang="en-US" altLang="zh-CN" sz="1200" dirty="0">
                <a:latin typeface="Calibri" panose="020F0502020204030204" pitchFamily="34" charset="0"/>
                <a:cs typeface="Calibri" panose="020F0502020204030204" pitchFamily="34" charset="0"/>
                <a:sym typeface="Wingdings" panose="05000000000000000000" pitchFamily="2" charset="2"/>
              </a:rPr>
              <a:t>Only R19 LMF uses the new indication to discover MTLF from NRF, and then use new indication to obtain ML model for AI positioning calculation.</a:t>
            </a:r>
            <a:endParaRPr lang="en-GB" altLang="zh-CN" sz="1200" dirty="0">
              <a:latin typeface="Calibri" panose="020F0502020204030204" pitchFamily="34" charset="0"/>
              <a:cs typeface="Calibri" panose="020F0502020204030204" pitchFamily="34" charset="0"/>
              <a:sym typeface="Wingdings" panose="05000000000000000000" pitchFamily="2" charset="2"/>
            </a:endParaRPr>
          </a:p>
          <a:p>
            <a:pPr lvl="2">
              <a:lnSpc>
                <a:spcPct val="100000"/>
              </a:lnSpc>
              <a:spcBef>
                <a:spcPts val="600"/>
              </a:spcBef>
              <a:spcAft>
                <a:spcPts val="1200"/>
              </a:spcAft>
            </a:pPr>
            <a:r>
              <a:rPr lang="en-GB" altLang="zh-CN" sz="1200" dirty="0">
                <a:latin typeface="Calibri" panose="020F0502020204030204" pitchFamily="34" charset="0"/>
                <a:cs typeface="Calibri" panose="020F0502020204030204" pitchFamily="34" charset="0"/>
                <a:sym typeface="Wingdings" panose="05000000000000000000" pitchFamily="2" charset="2"/>
              </a:rPr>
              <a:t>However, backward A</a:t>
            </a:r>
            <a:r>
              <a:rPr lang="en-US" altLang="zh-CN" sz="1200" dirty="0" err="1">
                <a:latin typeface="Calibri" panose="020F0502020204030204" pitchFamily="34" charset="0"/>
                <a:cs typeface="Calibri" panose="020F0502020204030204" pitchFamily="34" charset="0"/>
                <a:sym typeface="Wingdings" panose="05000000000000000000" pitchFamily="2" charset="2"/>
              </a:rPr>
              <a:t>nLFs</a:t>
            </a:r>
            <a:r>
              <a:rPr lang="en-US" altLang="zh-CN" sz="1200" dirty="0">
                <a:latin typeface="Calibri" panose="020F0502020204030204" pitchFamily="34" charset="0"/>
                <a:cs typeface="Calibri" panose="020F0502020204030204" pitchFamily="34" charset="0"/>
                <a:sym typeface="Wingdings" panose="05000000000000000000" pitchFamily="2" charset="2"/>
              </a:rPr>
              <a:t> (R18, R17 and R16) still can use analytics ID to discover MTLF from NRF, and then use analytics ID to obtain ML model for analytics, which are not related to AI positioning case.</a:t>
            </a:r>
            <a:endParaRPr lang="en-GB" altLang="zh-CN" sz="1800" dirty="0">
              <a:latin typeface="Calibri" panose="020F0502020204030204" pitchFamily="34" charset="0"/>
              <a:cs typeface="Calibri" panose="020F0502020204030204" pitchFamily="34" charset="0"/>
              <a:sym typeface="Wingdings" panose="05000000000000000000" pitchFamily="2" charset="2"/>
            </a:endParaRPr>
          </a:p>
          <a:p>
            <a:pPr>
              <a:lnSpc>
                <a:spcPct val="100000"/>
              </a:lnSpc>
              <a:spcBef>
                <a:spcPts val="600"/>
              </a:spcBef>
              <a:spcAft>
                <a:spcPts val="1200"/>
              </a:spcAft>
            </a:pPr>
            <a:r>
              <a:rPr lang="en-GB" altLang="zh-CN" sz="1800" dirty="0">
                <a:latin typeface="Calibri" panose="020F0502020204030204" pitchFamily="34" charset="0"/>
                <a:cs typeface="Calibri" panose="020F0502020204030204" pitchFamily="34" charset="0"/>
                <a:sym typeface="Wingdings" panose="05000000000000000000" pitchFamily="2" charset="2"/>
              </a:rPr>
              <a:t>Evaluation:</a:t>
            </a:r>
          </a:p>
          <a:p>
            <a:pPr lvl="1">
              <a:lnSpc>
                <a:spcPct val="100000"/>
              </a:lnSpc>
              <a:spcBef>
                <a:spcPts val="600"/>
              </a:spcBef>
              <a:spcAft>
                <a:spcPts val="1200"/>
              </a:spcAft>
            </a:pPr>
            <a:r>
              <a:rPr lang="en-US" altLang="zh-CN" sz="1400" dirty="0">
                <a:latin typeface="Calibri" panose="020F0502020204030204" pitchFamily="34" charset="0"/>
                <a:cs typeface="Calibri" panose="020F0502020204030204" pitchFamily="34" charset="0"/>
                <a:sym typeface="Wingdings" panose="05000000000000000000" pitchFamily="2" charset="2"/>
              </a:rPr>
              <a:t>Decouple with existing analytics ID, it can </a:t>
            </a:r>
            <a:r>
              <a:rPr lang="en-GB" altLang="zh-CN" sz="1400" dirty="0">
                <a:latin typeface="Calibri" panose="020F0502020204030204" pitchFamily="34" charset="0"/>
                <a:cs typeface="Calibri" panose="020F0502020204030204" pitchFamily="34" charset="0"/>
                <a:sym typeface="Wingdings" panose="05000000000000000000" pitchFamily="2" charset="2"/>
              </a:rPr>
              <a:t>avoid confusion with analytics since MTLF support AI positioning model training has nothing to do with statistics/prediction. </a:t>
            </a:r>
            <a:r>
              <a:rPr lang="en-US" altLang="zh-CN" sz="1400" dirty="0">
                <a:latin typeface="Calibri" panose="020F0502020204030204" pitchFamily="34" charset="0"/>
                <a:cs typeface="Calibri" panose="020F0502020204030204" pitchFamily="34" charset="0"/>
                <a:sym typeface="Wingdings" panose="05000000000000000000" pitchFamily="2" charset="2"/>
              </a:rPr>
              <a:t>A new</a:t>
            </a:r>
            <a:r>
              <a:rPr lang="en-GB" altLang="zh-CN" sz="1400" dirty="0">
                <a:latin typeface="Calibri" panose="020F0502020204030204" pitchFamily="34" charset="0"/>
                <a:cs typeface="Calibri" panose="020F0502020204030204" pitchFamily="34" charset="0"/>
                <a:sym typeface="Wingdings" panose="05000000000000000000" pitchFamily="2" charset="2"/>
              </a:rPr>
              <a:t> indication can</a:t>
            </a:r>
            <a:r>
              <a:rPr lang="en-GB" altLang="zh-CN" sz="1400" dirty="0">
                <a:latin typeface="Calibri" panose="020F0502020204030204" pitchFamily="34" charset="0"/>
                <a:cs typeface="Calibri" panose="020F0502020204030204" pitchFamily="34" charset="0"/>
              </a:rPr>
              <a:t> accurately reflect the MTLF new capability.</a:t>
            </a:r>
          </a:p>
          <a:p>
            <a:pPr marL="228600" lvl="1">
              <a:lnSpc>
                <a:spcPct val="100000"/>
              </a:lnSpc>
              <a:spcBef>
                <a:spcPts val="600"/>
              </a:spcBef>
              <a:spcAft>
                <a:spcPts val="1200"/>
              </a:spcAft>
              <a:buBlip>
                <a:blip r:embed="rId2"/>
              </a:buBlip>
            </a:pPr>
            <a:r>
              <a:rPr lang="en-GB" altLang="zh-CN" sz="1800" dirty="0">
                <a:latin typeface="Calibri" panose="020F0502020204030204" pitchFamily="34" charset="0"/>
                <a:cs typeface="Calibri" panose="020F0502020204030204" pitchFamily="34" charset="0"/>
                <a:sym typeface="Wingdings" panose="05000000000000000000" pitchFamily="2" charset="2"/>
              </a:rPr>
              <a:t>Main Spec impacts: </a:t>
            </a:r>
            <a:r>
              <a:rPr lang="en-US" altLang="zh-CN" sz="1400" dirty="0">
                <a:latin typeface="Calibri" panose="020F0502020204030204" pitchFamily="34" charset="0"/>
                <a:cs typeface="Calibri" panose="020F0502020204030204" pitchFamily="34" charset="0"/>
                <a:sym typeface="Wingdings" panose="05000000000000000000" pitchFamily="2" charset="2"/>
              </a:rPr>
              <a:t>For AI positioning case,</a:t>
            </a:r>
            <a:r>
              <a:rPr lang="zh-CN" altLang="en-US" sz="1400" dirty="0">
                <a:latin typeface="Calibri" panose="020F0502020204030204" pitchFamily="34" charset="0"/>
                <a:cs typeface="Calibri" panose="020F0502020204030204" pitchFamily="34" charset="0"/>
                <a:sym typeface="Wingdings" panose="05000000000000000000" pitchFamily="2" charset="2"/>
              </a:rPr>
              <a:t> </a:t>
            </a:r>
            <a:r>
              <a:rPr lang="en-US" altLang="zh-CN" sz="1400" dirty="0">
                <a:latin typeface="Calibri" panose="020F0502020204030204" pitchFamily="34" charset="0"/>
                <a:cs typeface="Calibri" panose="020F0502020204030204" pitchFamily="34" charset="0"/>
                <a:sym typeface="Wingdings" panose="05000000000000000000" pitchFamily="2" charset="2"/>
              </a:rPr>
              <a:t> enhance MTLF registration and discovery from NRF, and ML model retrieval between LMF and MTLG, using new indication rather than analytics ID.</a:t>
            </a:r>
          </a:p>
          <a:p>
            <a:pPr marL="457200" lvl="1" indent="0">
              <a:lnSpc>
                <a:spcPct val="100000"/>
              </a:lnSpc>
              <a:spcBef>
                <a:spcPts val="600"/>
              </a:spcBef>
              <a:spcAft>
                <a:spcPts val="1200"/>
              </a:spcAft>
              <a:buNone/>
            </a:pPr>
            <a:endParaRPr lang="en-GB" altLang="zh-CN" sz="1400" dirty="0">
              <a:latin typeface="Calibri" panose="020F0502020204030204" pitchFamily="34" charset="0"/>
              <a:cs typeface="Calibri" panose="020F0502020204030204" pitchFamily="34" charset="0"/>
              <a:sym typeface="Wingdings" panose="05000000000000000000" pitchFamily="2" charset="2"/>
            </a:endParaRPr>
          </a:p>
          <a:p>
            <a:pPr lvl="1">
              <a:lnSpc>
                <a:spcPct val="100000"/>
              </a:lnSpc>
              <a:spcBef>
                <a:spcPts val="600"/>
              </a:spcBef>
              <a:spcAft>
                <a:spcPts val="1200"/>
              </a:spcAft>
            </a:pPr>
            <a:endParaRPr lang="en-US" altLang="zh-CN" sz="2000"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224150707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C512DBA-87A3-4643-A6A9-219BF545B85C}"/>
              </a:ext>
            </a:extLst>
          </p:cNvPr>
          <p:cNvSpPr>
            <a:spLocks noGrp="1"/>
          </p:cNvSpPr>
          <p:nvPr>
            <p:ph idx="1"/>
          </p:nvPr>
        </p:nvSpPr>
        <p:spPr>
          <a:xfrm>
            <a:off x="409904" y="1253331"/>
            <a:ext cx="11122572" cy="4351338"/>
          </a:xfrm>
        </p:spPr>
        <p:txBody>
          <a:bodyPr/>
          <a:lstStyle/>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pPr marL="0" indent="0">
              <a:buNone/>
            </a:pPr>
            <a:endParaRPr lang="en-US" altLang="zh-CN" sz="2000" dirty="0"/>
          </a:p>
          <a:p>
            <a:pPr marL="0" indent="0">
              <a:buNone/>
            </a:pPr>
            <a:r>
              <a:rPr lang="en-US" altLang="zh-CN" sz="2000" dirty="0"/>
              <a:t>Proposal: Rather than analytics ID, use a new semantic (new indication or new IE, e.g. service ID) to indicate supporting model training and to retrieve model for the LMF-based AI/ML positioning .</a:t>
            </a:r>
          </a:p>
          <a:p>
            <a:pPr marL="0" indent="0">
              <a:buNone/>
            </a:pPr>
            <a:endParaRPr lang="en-US" altLang="zh-CN" dirty="0"/>
          </a:p>
          <a:p>
            <a:pPr marL="0" indent="0">
              <a:buNone/>
            </a:pPr>
            <a:r>
              <a:rPr lang="en-US" altLang="zh-CN" dirty="0"/>
              <a:t>    </a:t>
            </a:r>
            <a:endParaRPr lang="zh-CN" altLang="en-US" dirty="0"/>
          </a:p>
        </p:txBody>
      </p:sp>
      <p:sp>
        <p:nvSpPr>
          <p:cNvPr id="4" name="Title 1">
            <a:extLst>
              <a:ext uri="{FF2B5EF4-FFF2-40B4-BE49-F238E27FC236}">
                <a16:creationId xmlns:a16="http://schemas.microsoft.com/office/drawing/2014/main" id="{3F00B30F-9C3E-4AB8-B01D-058A72EC1BA4}"/>
              </a:ext>
            </a:extLst>
          </p:cNvPr>
          <p:cNvSpPr>
            <a:spLocks noGrp="1"/>
          </p:cNvSpPr>
          <p:nvPr>
            <p:ph type="title"/>
          </p:nvPr>
        </p:nvSpPr>
        <p:spPr>
          <a:xfrm>
            <a:off x="0" y="-188649"/>
            <a:ext cx="10515600" cy="1325563"/>
          </a:xfrm>
        </p:spPr>
        <p:txBody>
          <a:bodyPr/>
          <a:lstStyle/>
          <a:p>
            <a:r>
              <a:rPr lang="en-GB" altLang="zh-CN" sz="2800" b="1" dirty="0"/>
              <a:t>Way forward</a:t>
            </a:r>
          </a:p>
        </p:txBody>
      </p:sp>
      <p:graphicFrame>
        <p:nvGraphicFramePr>
          <p:cNvPr id="2" name="表格 1">
            <a:extLst>
              <a:ext uri="{FF2B5EF4-FFF2-40B4-BE49-F238E27FC236}">
                <a16:creationId xmlns:a16="http://schemas.microsoft.com/office/drawing/2014/main" id="{C92BC94F-B72A-4848-A727-8072488F2DCF}"/>
              </a:ext>
            </a:extLst>
          </p:cNvPr>
          <p:cNvGraphicFramePr>
            <a:graphicFrameLocks noGrp="1"/>
          </p:cNvGraphicFramePr>
          <p:nvPr>
            <p:extLst>
              <p:ext uri="{D42A27DB-BD31-4B8C-83A1-F6EECF244321}">
                <p14:modId xmlns:p14="http://schemas.microsoft.com/office/powerpoint/2010/main" val="1986003087"/>
              </p:ext>
            </p:extLst>
          </p:nvPr>
        </p:nvGraphicFramePr>
        <p:xfrm>
          <a:off x="1676400" y="1136914"/>
          <a:ext cx="8127999" cy="4023360"/>
        </p:xfrm>
        <a:graphic>
          <a:graphicData uri="http://schemas.openxmlformats.org/drawingml/2006/table">
            <a:tbl>
              <a:tblPr firstRow="1" bandRow="1">
                <a:tableStyleId>{5C22544A-7EE6-4342-B048-85BDC9FD1C3A}</a:tableStyleId>
              </a:tblPr>
              <a:tblGrid>
                <a:gridCol w="1320799">
                  <a:extLst>
                    <a:ext uri="{9D8B030D-6E8A-4147-A177-3AD203B41FA5}">
                      <a16:colId xmlns:a16="http://schemas.microsoft.com/office/drawing/2014/main" val="1528786105"/>
                    </a:ext>
                  </a:extLst>
                </a:gridCol>
                <a:gridCol w="2520732">
                  <a:extLst>
                    <a:ext uri="{9D8B030D-6E8A-4147-A177-3AD203B41FA5}">
                      <a16:colId xmlns:a16="http://schemas.microsoft.com/office/drawing/2014/main" val="1628089217"/>
                    </a:ext>
                  </a:extLst>
                </a:gridCol>
                <a:gridCol w="4286468">
                  <a:extLst>
                    <a:ext uri="{9D8B030D-6E8A-4147-A177-3AD203B41FA5}">
                      <a16:colId xmlns:a16="http://schemas.microsoft.com/office/drawing/2014/main" val="4238909511"/>
                    </a:ext>
                  </a:extLst>
                </a:gridCol>
              </a:tblGrid>
              <a:tr h="291512">
                <a:tc>
                  <a:txBody>
                    <a:bodyPr/>
                    <a:lstStyle/>
                    <a:p>
                      <a:endParaRPr lang="zh-CN" altLang="en-US" sz="1050" dirty="0"/>
                    </a:p>
                  </a:txBody>
                  <a:tcPr/>
                </a:tc>
                <a:tc>
                  <a:txBody>
                    <a:bodyPr/>
                    <a:lstStyle/>
                    <a:p>
                      <a:r>
                        <a:rPr lang="en-US" altLang="zh-CN" sz="1600" dirty="0"/>
                        <a:t>New analytics ID</a:t>
                      </a:r>
                      <a:endParaRPr lang="zh-CN" altLang="en-US" sz="1600" dirty="0"/>
                    </a:p>
                  </a:txBody>
                  <a:tcPr/>
                </a:tc>
                <a:tc>
                  <a:txBody>
                    <a:bodyPr/>
                    <a:lstStyle/>
                    <a:p>
                      <a:r>
                        <a:rPr lang="en-US" altLang="zh-CN" sz="1600" dirty="0"/>
                        <a:t>New semantic</a:t>
                      </a:r>
                      <a:r>
                        <a:rPr lang="zh-CN" altLang="en-US" sz="1600" dirty="0"/>
                        <a:t>（</a:t>
                      </a:r>
                      <a:r>
                        <a:rPr lang="en-US" altLang="zh-CN" sz="1600" dirty="0"/>
                        <a:t>indication or service ID</a:t>
                      </a:r>
                      <a:r>
                        <a:rPr lang="zh-CN" altLang="en-US" sz="1600" dirty="0"/>
                        <a:t>）</a:t>
                      </a:r>
                    </a:p>
                  </a:txBody>
                  <a:tcPr/>
                </a:tc>
                <a:extLst>
                  <a:ext uri="{0D108BD9-81ED-4DB2-BD59-A6C34878D82A}">
                    <a16:rowId xmlns:a16="http://schemas.microsoft.com/office/drawing/2014/main" val="3899668607"/>
                  </a:ext>
                </a:extLst>
              </a:tr>
              <a:tr h="291512">
                <a:tc>
                  <a:txBody>
                    <a:bodyPr/>
                    <a:lstStyle/>
                    <a:p>
                      <a:r>
                        <a:rPr lang="en-US" altLang="zh-CN" sz="1600" dirty="0"/>
                        <a:t>OPPO</a:t>
                      </a:r>
                      <a:endParaRPr lang="zh-CN" altLang="en-US" sz="1600" dirty="0"/>
                    </a:p>
                  </a:txBody>
                  <a:tcPr/>
                </a:tc>
                <a:tc>
                  <a:txBody>
                    <a:bodyPr/>
                    <a:lstStyle/>
                    <a:p>
                      <a:endParaRPr lang="zh-CN" altLang="en-US" sz="1600" dirty="0"/>
                    </a:p>
                  </a:txBody>
                  <a:tcPr/>
                </a:tc>
                <a:tc>
                  <a:txBody>
                    <a:bodyPr/>
                    <a:lstStyle/>
                    <a:p>
                      <a:r>
                        <a:rPr lang="en-US" altLang="zh-CN" sz="1600" dirty="0"/>
                        <a:t>Support </a:t>
                      </a:r>
                      <a:endParaRPr lang="zh-CN" altLang="en-US" sz="1600" dirty="0"/>
                    </a:p>
                  </a:txBody>
                  <a:tcPr/>
                </a:tc>
                <a:extLst>
                  <a:ext uri="{0D108BD9-81ED-4DB2-BD59-A6C34878D82A}">
                    <a16:rowId xmlns:a16="http://schemas.microsoft.com/office/drawing/2014/main" val="788521717"/>
                  </a:ext>
                </a:extLst>
              </a:tr>
              <a:tr h="291512">
                <a:tc>
                  <a:txBody>
                    <a:bodyPr/>
                    <a:lstStyle/>
                    <a:p>
                      <a:r>
                        <a:rPr lang="en-US" altLang="zh-CN" sz="1600" dirty="0"/>
                        <a:t>MTK</a:t>
                      </a:r>
                      <a:endParaRPr lang="zh-CN" altLang="en-US" sz="1600" dirty="0"/>
                    </a:p>
                  </a:txBody>
                  <a:tcPr/>
                </a:tc>
                <a:tc>
                  <a:txBody>
                    <a:bodyPr/>
                    <a:lstStyle/>
                    <a:p>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Support </a:t>
                      </a:r>
                      <a:endParaRPr kumimoji="0" lang="zh-CN" altLang="en-US"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txBody>
                  <a:tcPr/>
                </a:tc>
                <a:extLst>
                  <a:ext uri="{0D108BD9-81ED-4DB2-BD59-A6C34878D82A}">
                    <a16:rowId xmlns:a16="http://schemas.microsoft.com/office/drawing/2014/main" val="426018974"/>
                  </a:ext>
                </a:extLst>
              </a:tr>
              <a:tr h="291512">
                <a:tc>
                  <a:txBody>
                    <a:bodyPr/>
                    <a:lstStyle/>
                    <a:p>
                      <a:r>
                        <a:rPr lang="en-US" altLang="zh-CN" sz="1600" dirty="0"/>
                        <a:t>Ericsson</a:t>
                      </a:r>
                      <a:endParaRPr lang="zh-CN" altLang="en-US" sz="1600" dirty="0"/>
                    </a:p>
                  </a:txBody>
                  <a:tcPr/>
                </a:tc>
                <a:tc>
                  <a:txBody>
                    <a:bodyPr/>
                    <a:lstStyle/>
                    <a:p>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Support </a:t>
                      </a:r>
                      <a:endParaRPr kumimoji="0" lang="zh-CN" altLang="en-US"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txBody>
                  <a:tcPr/>
                </a:tc>
                <a:extLst>
                  <a:ext uri="{0D108BD9-81ED-4DB2-BD59-A6C34878D82A}">
                    <a16:rowId xmlns:a16="http://schemas.microsoft.com/office/drawing/2014/main" val="3194255467"/>
                  </a:ext>
                </a:extLst>
              </a:tr>
              <a:tr h="291512">
                <a:tc>
                  <a:txBody>
                    <a:bodyPr/>
                    <a:lstStyle/>
                    <a:p>
                      <a:r>
                        <a:rPr lang="en-US" altLang="zh-CN" sz="1600" dirty="0"/>
                        <a:t>Lenovo</a:t>
                      </a:r>
                      <a:endParaRPr lang="zh-CN" altLang="en-US" sz="1600" dirty="0"/>
                    </a:p>
                  </a:txBody>
                  <a:tcPr/>
                </a:tc>
                <a:tc>
                  <a:txBody>
                    <a:bodyPr/>
                    <a:lstStyle/>
                    <a:p>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Support </a:t>
                      </a:r>
                      <a:endParaRPr kumimoji="0" lang="zh-CN" altLang="en-US"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txBody>
                  <a:tcPr/>
                </a:tc>
                <a:extLst>
                  <a:ext uri="{0D108BD9-81ED-4DB2-BD59-A6C34878D82A}">
                    <a16:rowId xmlns:a16="http://schemas.microsoft.com/office/drawing/2014/main" val="1279294436"/>
                  </a:ext>
                </a:extLst>
              </a:tr>
              <a:tr h="291512">
                <a:tc>
                  <a:txBody>
                    <a:bodyPr/>
                    <a:lstStyle/>
                    <a:p>
                      <a:r>
                        <a:rPr lang="en-US" altLang="zh-CN" sz="1600" dirty="0"/>
                        <a:t>Huawei</a:t>
                      </a:r>
                      <a:endParaRPr lang="zh-CN" altLang="en-US" sz="1600" dirty="0"/>
                    </a:p>
                  </a:txBody>
                  <a:tcPr/>
                </a:tc>
                <a:tc>
                  <a:txBody>
                    <a:bodyPr/>
                    <a:lstStyle/>
                    <a:p>
                      <a:endParaRPr lang="zh-CN" altLang="en-US" sz="16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Support </a:t>
                      </a:r>
                      <a:endParaRPr kumimoji="0" lang="zh-CN" altLang="en-US"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txBody>
                  <a:tcPr/>
                </a:tc>
                <a:extLst>
                  <a:ext uri="{0D108BD9-81ED-4DB2-BD59-A6C34878D82A}">
                    <a16:rowId xmlns:a16="http://schemas.microsoft.com/office/drawing/2014/main" val="4071324489"/>
                  </a:ext>
                </a:extLst>
              </a:tr>
              <a:tr h="291512">
                <a:tc>
                  <a:txBody>
                    <a:bodyPr/>
                    <a:lstStyle/>
                    <a:p>
                      <a:r>
                        <a:rPr lang="en-US" altLang="zh-CN" sz="1600" dirty="0"/>
                        <a:t>Samsung</a:t>
                      </a:r>
                      <a:endParaRPr lang="zh-CN" altLang="en-US" sz="1600" dirty="0"/>
                    </a:p>
                  </a:txBody>
                  <a:tcPr/>
                </a:tc>
                <a:tc>
                  <a:txBody>
                    <a:bodyPr/>
                    <a:lstStyle/>
                    <a:p>
                      <a:endParaRPr lang="zh-CN" altLang="en-US" sz="16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Support </a:t>
                      </a:r>
                      <a:endParaRPr kumimoji="0" lang="zh-CN" altLang="en-US"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txBody>
                  <a:tcPr/>
                </a:tc>
                <a:extLst>
                  <a:ext uri="{0D108BD9-81ED-4DB2-BD59-A6C34878D82A}">
                    <a16:rowId xmlns:a16="http://schemas.microsoft.com/office/drawing/2014/main" val="2902690252"/>
                  </a:ext>
                </a:extLst>
              </a:tr>
              <a:tr h="291512">
                <a:tc>
                  <a:txBody>
                    <a:bodyPr/>
                    <a:lstStyle/>
                    <a:p>
                      <a:r>
                        <a:rPr lang="en-US" altLang="zh-CN" sz="1600" dirty="0"/>
                        <a:t>vivo</a:t>
                      </a:r>
                      <a:endParaRPr lang="zh-CN" altLang="en-US" sz="1600" dirty="0"/>
                    </a:p>
                  </a:txBody>
                  <a:tcPr/>
                </a:tc>
                <a:tc>
                  <a:txBody>
                    <a:bodyPr/>
                    <a:lstStyle/>
                    <a:p>
                      <a:endParaRPr lang="zh-CN" altLang="en-US" sz="16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Support </a:t>
                      </a:r>
                      <a:endParaRPr kumimoji="0" lang="zh-CN" altLang="en-US"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txBody>
                  <a:tcPr/>
                </a:tc>
                <a:extLst>
                  <a:ext uri="{0D108BD9-81ED-4DB2-BD59-A6C34878D82A}">
                    <a16:rowId xmlns:a16="http://schemas.microsoft.com/office/drawing/2014/main" val="848679822"/>
                  </a:ext>
                </a:extLst>
              </a:tr>
              <a:tr h="291512">
                <a:tc>
                  <a:txBody>
                    <a:bodyPr/>
                    <a:lstStyle/>
                    <a:p>
                      <a:r>
                        <a:rPr lang="en-US" altLang="zh-CN" sz="1600" dirty="0"/>
                        <a:t>DCM</a:t>
                      </a:r>
                      <a:endParaRPr lang="zh-CN" altLang="en-US" sz="1600" dirty="0"/>
                    </a:p>
                  </a:txBody>
                  <a:tcPr/>
                </a:tc>
                <a:tc>
                  <a:txBody>
                    <a:bodyPr/>
                    <a:lstStyle/>
                    <a:p>
                      <a:endParaRPr lang="zh-CN" altLang="en-US" sz="16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Support </a:t>
                      </a:r>
                      <a:endParaRPr kumimoji="0" lang="zh-CN" altLang="en-US"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txBody>
                  <a:tcPr/>
                </a:tc>
                <a:extLst>
                  <a:ext uri="{0D108BD9-81ED-4DB2-BD59-A6C34878D82A}">
                    <a16:rowId xmlns:a16="http://schemas.microsoft.com/office/drawing/2014/main" val="2462099191"/>
                  </a:ext>
                </a:extLst>
              </a:tr>
              <a:tr h="291512">
                <a:tc>
                  <a:txBody>
                    <a:bodyPr/>
                    <a:lstStyle/>
                    <a:p>
                      <a:r>
                        <a:rPr lang="en-US" altLang="zh-CN" sz="1600" dirty="0"/>
                        <a:t>CATT</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Support </a:t>
                      </a:r>
                      <a:endParaRPr kumimoji="0" lang="zh-CN" altLang="en-US"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txBody>
                  <a:tcPr/>
                </a:tc>
                <a:tc>
                  <a:txBody>
                    <a:bodyPr/>
                    <a:lstStyle/>
                    <a:p>
                      <a:endParaRPr lang="zh-CN" altLang="en-US" sz="1600" dirty="0"/>
                    </a:p>
                  </a:txBody>
                  <a:tcPr/>
                </a:tc>
                <a:extLst>
                  <a:ext uri="{0D108BD9-81ED-4DB2-BD59-A6C34878D82A}">
                    <a16:rowId xmlns:a16="http://schemas.microsoft.com/office/drawing/2014/main" val="1539135659"/>
                  </a:ext>
                </a:extLst>
              </a:tr>
              <a:tr h="291512">
                <a:tc>
                  <a:txBody>
                    <a:bodyPr/>
                    <a:lstStyle/>
                    <a:p>
                      <a:r>
                        <a:rPr lang="en-US" altLang="zh-CN" sz="1600" dirty="0"/>
                        <a:t>QC</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Support </a:t>
                      </a:r>
                      <a:endParaRPr kumimoji="0" lang="zh-CN" altLang="en-US"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txBody>
                  <a:tcPr/>
                </a:tc>
                <a:tc>
                  <a:txBody>
                    <a:bodyPr/>
                    <a:lstStyle/>
                    <a:p>
                      <a:endParaRPr lang="zh-CN" altLang="en-US" sz="1600" dirty="0"/>
                    </a:p>
                  </a:txBody>
                  <a:tcPr/>
                </a:tc>
                <a:extLst>
                  <a:ext uri="{0D108BD9-81ED-4DB2-BD59-A6C34878D82A}">
                    <a16:rowId xmlns:a16="http://schemas.microsoft.com/office/drawing/2014/main" val="1712624862"/>
                  </a:ext>
                </a:extLst>
              </a:tr>
              <a:tr h="291512">
                <a:tc>
                  <a:txBody>
                    <a:bodyPr/>
                    <a:lstStyle/>
                    <a:p>
                      <a:r>
                        <a:rPr lang="en-US" altLang="zh-CN" sz="1600" dirty="0"/>
                        <a:t>…</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txBody>
                  <a:tcPr/>
                </a:tc>
                <a:tc>
                  <a:txBody>
                    <a:bodyPr/>
                    <a:lstStyle/>
                    <a:p>
                      <a:endParaRPr lang="zh-CN" altLang="en-US" sz="1600" dirty="0"/>
                    </a:p>
                  </a:txBody>
                  <a:tcPr/>
                </a:tc>
                <a:extLst>
                  <a:ext uri="{0D108BD9-81ED-4DB2-BD59-A6C34878D82A}">
                    <a16:rowId xmlns:a16="http://schemas.microsoft.com/office/drawing/2014/main" val="1017637823"/>
                  </a:ext>
                </a:extLst>
              </a:tr>
            </a:tbl>
          </a:graphicData>
        </a:graphic>
      </p:graphicFrame>
    </p:spTree>
    <p:extLst>
      <p:ext uri="{BB962C8B-B14F-4D97-AF65-F5344CB8AC3E}">
        <p14:creationId xmlns:p14="http://schemas.microsoft.com/office/powerpoint/2010/main" val="117094544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280d8efa-eff2-4910-88d2-79ca146720c4"/>
    <ds:schemaRef ds:uri="http://schemas.openxmlformats.org/package/2006/metadata/core-properties"/>
    <ds:schemaRef ds:uri="http://www.w3.org/XML/1998/namespace"/>
    <ds:schemaRef ds:uri="http://purl.org/dc/terms/"/>
    <ds:schemaRef ds:uri="http://schemas.microsoft.com/office/infopath/2007/PartnerControls"/>
    <ds:schemaRef ds:uri="http://schemas.microsoft.com/office/2006/documentManagement/types"/>
    <ds:schemaRef ds:uri="http://purl.org/dc/elements/1.1/"/>
    <ds:schemaRef ds:uri="679a257e-872f-4c98-9e8a-0a9c104f72cd"/>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16775</TotalTime>
  <Words>769</Words>
  <Application>Microsoft Office PowerPoint</Application>
  <PresentationFormat>宽屏</PresentationFormat>
  <Paragraphs>69</Paragraphs>
  <Slides>5</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vt:i4>
      </vt:variant>
    </vt:vector>
  </HeadingPairs>
  <TitlesOfParts>
    <vt:vector size="13" baseType="lpstr">
      <vt:lpstr>等线</vt:lpstr>
      <vt:lpstr>宋体</vt:lpstr>
      <vt:lpstr>Arial</vt:lpstr>
      <vt:lpstr>Calibri</vt:lpstr>
      <vt:lpstr>Calibri Light</vt:lpstr>
      <vt:lpstr>Times New Roman</vt:lpstr>
      <vt:lpstr>Wingdings</vt:lpstr>
      <vt:lpstr>Office Theme</vt:lpstr>
      <vt:lpstr>Discussion on AI based positioning </vt:lpstr>
      <vt:lpstr>Background</vt:lpstr>
      <vt:lpstr>Option 1: new analytics ID</vt:lpstr>
      <vt:lpstr>Option 2: New indication</vt:lpstr>
      <vt:lpstr>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vivo</cp:lastModifiedBy>
  <cp:revision>835</cp:revision>
  <dcterms:created xsi:type="dcterms:W3CDTF">2010-02-05T13:52:04Z</dcterms:created>
  <dcterms:modified xsi:type="dcterms:W3CDTF">2024-09-30T07:39:11Z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